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914" r:id="rId2"/>
    <p:sldId id="1684" r:id="rId3"/>
    <p:sldId id="1294" r:id="rId4"/>
    <p:sldId id="1696" r:id="rId5"/>
    <p:sldId id="1663" r:id="rId6"/>
    <p:sldId id="1685" r:id="rId7"/>
    <p:sldId id="1618" r:id="rId8"/>
    <p:sldId id="1687" r:id="rId9"/>
    <p:sldId id="1688" r:id="rId10"/>
    <p:sldId id="1686" r:id="rId11"/>
    <p:sldId id="1697" r:id="rId12"/>
    <p:sldId id="1698" r:id="rId13"/>
    <p:sldId id="1699" r:id="rId14"/>
    <p:sldId id="1700" r:id="rId15"/>
    <p:sldId id="1701" r:id="rId16"/>
    <p:sldId id="1702" r:id="rId17"/>
    <p:sldId id="1703" r:id="rId18"/>
    <p:sldId id="1704" r:id="rId19"/>
    <p:sldId id="1671" r:id="rId20"/>
    <p:sldId id="1695" r:id="rId21"/>
    <p:sldId id="1628" r:id="rId22"/>
    <p:sldId id="1689" r:id="rId23"/>
    <p:sldId id="1690" r:id="rId24"/>
    <p:sldId id="1693" r:id="rId25"/>
    <p:sldId id="1692" r:id="rId26"/>
    <p:sldId id="1694" r:id="rId27"/>
    <p:sldId id="1441" r:id="rId28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0081A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91498" autoAdjust="0"/>
  </p:normalViewPr>
  <p:slideViewPr>
    <p:cSldViewPr>
      <p:cViewPr varScale="1">
        <p:scale>
          <a:sx n="138" d="100"/>
          <a:sy n="138" d="100"/>
        </p:scale>
        <p:origin x="81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What do you remember from last week? What amazed/surprised you the most?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27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78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64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40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76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2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1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you can predict because you see the connections – if you don’t see them forget about 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1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7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years older algorithms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years older algorithms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8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math reflection that the more we move to a complex world, the more unequal</a:t>
            </a:r>
          </a:p>
          <a:p>
            <a:r>
              <a:rPr lang="en-US" dirty="0"/>
              <a:t>We have been trained to think that the world works this way, changes everything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0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6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Expert systems still exists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53EC74-371A-478C-A2E8-5ECBBA05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114" y="41213"/>
            <a:ext cx="9034112" cy="3368737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3600"/>
              </a:spcAft>
            </a:pPr>
            <a:r>
              <a:rPr lang="en-US" sz="4500" b="1" cap="small" dirty="0">
                <a:cs typeface="Helvetica" pitchFamily="34" charset="0"/>
              </a:rPr>
              <a:t>Artificial Intelligence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4500" b="1" cap="small" dirty="0">
                <a:cs typeface="Helvetica" pitchFamily="34" charset="0"/>
              </a:rPr>
              <a:t>Tools &amp; principles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000" b="1" cap="small" dirty="0">
                <a:cs typeface="Helvetica" pitchFamily="34" charset="0"/>
              </a:rPr>
              <a:t>    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400" b="1" cap="small" dirty="0">
                <a:cs typeface="Helvetica" pitchFamily="34" charset="0"/>
              </a:rPr>
              <a:t>Pierre-Alexandre                                           Balland</a:t>
            </a:r>
            <a:endParaRPr lang="en-US" sz="2400" dirty="0">
              <a:cs typeface="Helvetica" pitchFamily="34" charset="0"/>
            </a:endParaRPr>
          </a:p>
        </p:txBody>
      </p:sp>
      <p:sp>
        <p:nvSpPr>
          <p:cNvPr id="9" name="AutoShape 2" descr="Image result for london school of economics">
            <a:extLst>
              <a:ext uri="{FF2B5EF4-FFF2-40B4-BE49-F238E27FC236}">
                <a16:creationId xmlns:a16="http://schemas.microsoft.com/office/drawing/2014/main" id="{FA399B5E-7AE9-4ABE-8750-5BB89E3586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3737EB3-D3E4-47BF-AE95-7B5F4495C52C}"/>
              </a:ext>
            </a:extLst>
          </p:cNvPr>
          <p:cNvSpPr txBox="1">
            <a:spLocks/>
          </p:cNvSpPr>
          <p:nvPr/>
        </p:nvSpPr>
        <p:spPr bwMode="auto">
          <a:xfrm>
            <a:off x="76200" y="3795050"/>
            <a:ext cx="8808299" cy="131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1" cap="small" dirty="0">
              <a:cs typeface="Helvetica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cap="small" dirty="0">
                <a:cs typeface="Helvetica" pitchFamily="34" charset="0"/>
              </a:rPr>
              <a:t>Utrecht University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cap="small" dirty="0">
                <a:cs typeface="Helvetica" pitchFamily="34" charset="0"/>
              </a:rPr>
              <a:t>AI Toulouse Institute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1A4E62-BDF9-4910-8B4D-43645ACD55DB}"/>
              </a:ext>
            </a:extLst>
          </p:cNvPr>
          <p:cNvSpPr txBox="1">
            <a:spLocks/>
          </p:cNvSpPr>
          <p:nvPr/>
        </p:nvSpPr>
        <p:spPr bwMode="auto">
          <a:xfrm>
            <a:off x="5867400" y="4219808"/>
            <a:ext cx="31385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spcBef>
                <a:spcPts val="1720"/>
              </a:spcBef>
              <a:spcAft>
                <a:spcPts val="2581"/>
              </a:spcAft>
            </a:pPr>
            <a:endParaRPr lang="en-US" sz="2000" dirty="0"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2802D2-CAF9-4021-9396-E64E0CC3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Simple algorithms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82102-E85B-49E3-8306-9A605E5D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68" y="383358"/>
            <a:ext cx="4367503" cy="4093392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B5159FF-293E-47AB-8CB1-50D8C8523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0"/>
            <a:ext cx="4669872" cy="396475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Humans have solved algorithms before computers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An algorithm is a sequence of operations (series of steps) 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Complex problems require huge amount of numeric computation (time) – non-human computers are perfect for this task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AI algorithms deal with problems that usually require human intelligence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493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 compared to hard-coded algorithms </a:t>
            </a:r>
          </a:p>
          <a:p>
            <a:r>
              <a:rPr lang="en-US" dirty="0"/>
              <a:t>Introduce </a:t>
            </a:r>
            <a:r>
              <a:rPr lang="en-US" b="1" dirty="0">
                <a:solidFill>
                  <a:srgbClr val="3333B2"/>
                </a:solidFill>
              </a:rPr>
              <a:t>flexibility</a:t>
            </a:r>
            <a:r>
              <a:rPr lang="en-US" dirty="0"/>
              <a:t> in the rule (more adapted to a complex environment) </a:t>
            </a:r>
          </a:p>
          <a:p>
            <a:r>
              <a:rPr lang="en-US" dirty="0"/>
              <a:t>Knowledge base and inference engine are constructed from human </a:t>
            </a:r>
            <a:r>
              <a:rPr lang="en-US" b="1" dirty="0">
                <a:solidFill>
                  <a:srgbClr val="3333B2"/>
                </a:solidFill>
              </a:rPr>
              <a:t>experts</a:t>
            </a:r>
          </a:p>
          <a:p>
            <a:r>
              <a:rPr lang="en-US" dirty="0"/>
              <a:t>Still exist today for some very </a:t>
            </a:r>
            <a:r>
              <a:rPr lang="en-US" b="1" dirty="0">
                <a:solidFill>
                  <a:srgbClr val="3333B2"/>
                </a:solidFill>
              </a:rPr>
              <a:t>codified problems </a:t>
            </a:r>
            <a:r>
              <a:rPr lang="en-US" dirty="0"/>
              <a:t>(grammar checkers) </a:t>
            </a:r>
          </a:p>
          <a:p>
            <a:r>
              <a:rPr lang="en-US" dirty="0"/>
              <a:t>Also relevant today problems that have </a:t>
            </a:r>
            <a:r>
              <a:rPr lang="en-US" b="1" dirty="0">
                <a:solidFill>
                  <a:srgbClr val="3333B2"/>
                </a:solidFill>
              </a:rPr>
              <a:t>ethical</a:t>
            </a:r>
            <a:r>
              <a:rPr lang="en-US" dirty="0"/>
              <a:t> and </a:t>
            </a:r>
            <a:r>
              <a:rPr lang="en-US" b="1" dirty="0">
                <a:solidFill>
                  <a:srgbClr val="3333B2"/>
                </a:solidFill>
              </a:rPr>
              <a:t>legal</a:t>
            </a:r>
            <a:r>
              <a:rPr lang="en-US" dirty="0"/>
              <a:t> considerations (require transparent rules)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expert systems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85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 capable of learning </a:t>
            </a:r>
            <a:r>
              <a:rPr lang="en-US" b="1" dirty="0">
                <a:solidFill>
                  <a:srgbClr val="3333B2"/>
                </a:solidFill>
              </a:rPr>
              <a:t>directly</a:t>
            </a:r>
            <a:r>
              <a:rPr lang="en-US" dirty="0"/>
              <a:t> from </a:t>
            </a:r>
            <a:r>
              <a:rPr lang="en-US" b="1" dirty="0">
                <a:solidFill>
                  <a:srgbClr val="3333B2"/>
                </a:solidFill>
              </a:rPr>
              <a:t>data</a:t>
            </a:r>
          </a:p>
          <a:p>
            <a:r>
              <a:rPr lang="en-US" b="1" dirty="0">
                <a:solidFill>
                  <a:srgbClr val="3333B2"/>
                </a:solidFill>
              </a:rPr>
              <a:t>ML</a:t>
            </a:r>
            <a:r>
              <a:rPr lang="en-US" dirty="0"/>
              <a:t> is particularly adapted to problems that humans don’t know how to codify in pre-defined steps </a:t>
            </a:r>
          </a:p>
          <a:p>
            <a:r>
              <a:rPr lang="en-US" dirty="0"/>
              <a:t>ML creates a mathematical representation of the world that it guesses by seeing (a lot of) data</a:t>
            </a:r>
          </a:p>
          <a:p>
            <a:r>
              <a:rPr lang="en-US" dirty="0"/>
              <a:t>ML can be applied </a:t>
            </a:r>
            <a:r>
              <a:rPr lang="en-US" b="1" dirty="0">
                <a:solidFill>
                  <a:srgbClr val="3333B2"/>
                </a:solidFill>
              </a:rPr>
              <a:t>after</a:t>
            </a:r>
            <a:r>
              <a:rPr lang="en-US" dirty="0"/>
              <a:t> careful data analysis (to provide correct </a:t>
            </a:r>
            <a:r>
              <a:rPr lang="en-US" b="1" dirty="0">
                <a:solidFill>
                  <a:srgbClr val="3333B2"/>
                </a:solidFill>
              </a:rPr>
              <a:t>input</a:t>
            </a:r>
            <a:r>
              <a:rPr lang="en-US" dirty="0"/>
              <a:t>) </a:t>
            </a:r>
          </a:p>
          <a:p>
            <a:r>
              <a:rPr lang="en-US" dirty="0"/>
              <a:t>Learning = </a:t>
            </a:r>
            <a:r>
              <a:rPr lang="en-US" b="1" dirty="0">
                <a:solidFill>
                  <a:srgbClr val="3333B2"/>
                </a:solidFill>
              </a:rPr>
              <a:t>associating</a:t>
            </a:r>
            <a:r>
              <a:rPr lang="en-US" dirty="0"/>
              <a:t> inputs and outputs – not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(we talk about training) </a:t>
            </a:r>
          </a:p>
          <a:p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Machine learning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0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333B2"/>
                </a:solidFill>
              </a:rPr>
              <a:t>Traditional algorithm</a:t>
            </a:r>
            <a:r>
              <a:rPr lang="en-US" dirty="0"/>
              <a:t>: you know the inputs (10 and 2), you know the function (*) but you don’t know the results (20)</a:t>
            </a:r>
          </a:p>
          <a:p>
            <a:r>
              <a:rPr lang="en-US" b="1" dirty="0">
                <a:solidFill>
                  <a:srgbClr val="3333B2"/>
                </a:solidFill>
              </a:rPr>
              <a:t>ML algorithm</a:t>
            </a:r>
            <a:r>
              <a:rPr lang="en-US" dirty="0"/>
              <a:t>: you know the inputs (10 and 2), you know the results (20), but you don’t know the function (*) </a:t>
            </a:r>
          </a:p>
          <a:p>
            <a:r>
              <a:rPr lang="en-US" dirty="0"/>
              <a:t>Replace theory with </a:t>
            </a:r>
            <a:r>
              <a:rPr lang="en-US" b="1" dirty="0">
                <a:solidFill>
                  <a:srgbClr val="3333B2"/>
                </a:solidFill>
              </a:rPr>
              <a:t>data</a:t>
            </a:r>
            <a:r>
              <a:rPr lang="en-US" dirty="0"/>
              <a:t> (deduction VS induction) &amp; hypothesis testing in the scientific method </a:t>
            </a:r>
          </a:p>
          <a:p>
            <a:r>
              <a:rPr lang="en-US" dirty="0"/>
              <a:t>You need a </a:t>
            </a:r>
            <a:r>
              <a:rPr lang="en-US" b="1" dirty="0">
                <a:solidFill>
                  <a:srgbClr val="3333B2"/>
                </a:solidFill>
              </a:rPr>
              <a:t>lot of </a:t>
            </a:r>
            <a:r>
              <a:rPr lang="en-US" dirty="0"/>
              <a:t>data! </a:t>
            </a:r>
          </a:p>
          <a:p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What makes ML special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34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can only solve </a:t>
            </a:r>
            <a:r>
              <a:rPr lang="en-US" b="1" dirty="0">
                <a:solidFill>
                  <a:srgbClr val="3333B2"/>
                </a:solidFill>
              </a:rPr>
              <a:t>single</a:t>
            </a:r>
            <a:r>
              <a:rPr lang="en-US" dirty="0"/>
              <a:t> and </a:t>
            </a:r>
            <a:r>
              <a:rPr lang="en-US" b="1" dirty="0">
                <a:solidFill>
                  <a:srgbClr val="3333B2"/>
                </a:solidFill>
              </a:rPr>
              <a:t>specific</a:t>
            </a:r>
            <a:r>
              <a:rPr lang="en-US" dirty="0"/>
              <a:t> problems (representation issue)</a:t>
            </a:r>
          </a:p>
          <a:p>
            <a:r>
              <a:rPr lang="en-US" dirty="0"/>
              <a:t>Overfitting = like students studying too much passed exams. Internal functions </a:t>
            </a:r>
            <a:r>
              <a:rPr lang="en-US" b="1" dirty="0">
                <a:solidFill>
                  <a:srgbClr val="3333B2"/>
                </a:solidFill>
              </a:rPr>
              <a:t>memorize</a:t>
            </a:r>
            <a:r>
              <a:rPr lang="en-US" dirty="0"/>
              <a:t> and don’t </a:t>
            </a:r>
            <a:r>
              <a:rPr lang="en-US" b="1" dirty="0">
                <a:solidFill>
                  <a:srgbClr val="3333B2"/>
                </a:solidFill>
              </a:rPr>
              <a:t>learn</a:t>
            </a:r>
            <a:r>
              <a:rPr lang="en-US" dirty="0"/>
              <a:t> from the data</a:t>
            </a:r>
          </a:p>
          <a:p>
            <a:r>
              <a:rPr lang="en-US" dirty="0"/>
              <a:t>Bias can be magnified </a:t>
            </a:r>
          </a:p>
          <a:p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limits of ML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19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333B2"/>
                </a:solidFill>
              </a:rPr>
              <a:t>Supervised learning</a:t>
            </a:r>
            <a:r>
              <a:rPr lang="en-US" dirty="0"/>
              <a:t>: humans train the ML with good </a:t>
            </a:r>
            <a:r>
              <a:rPr lang="en-US" b="1" dirty="0">
                <a:solidFill>
                  <a:srgbClr val="3333B2"/>
                </a:solidFill>
              </a:rPr>
              <a:t>labeled</a:t>
            </a:r>
            <a:r>
              <a:rPr lang="en-US" dirty="0"/>
              <a:t> data examples and the algorithm derives rules from these specific examples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regression &amp; classification problems </a:t>
            </a:r>
            <a:endParaRPr lang="en-US" dirty="0"/>
          </a:p>
          <a:p>
            <a:r>
              <a:rPr lang="en-US" b="1" dirty="0">
                <a:solidFill>
                  <a:srgbClr val="3333B2"/>
                </a:solidFill>
              </a:rPr>
              <a:t>Unsupervised</a:t>
            </a:r>
            <a:r>
              <a:rPr lang="en-US" dirty="0"/>
              <a:t> learning: no labeled data - the algorithm guesses that some objects or events cluster together (belong to the same class) without being explicitly told (find similar patterns) </a:t>
            </a:r>
          </a:p>
          <a:p>
            <a:r>
              <a:rPr lang="en-US" b="1" dirty="0">
                <a:solidFill>
                  <a:srgbClr val="3333B2"/>
                </a:solidFill>
              </a:rPr>
              <a:t>Reinforcement learning</a:t>
            </a:r>
            <a:r>
              <a:rPr lang="en-US" dirty="0"/>
              <a:t>: lack labels too, but humans provide positive/negative feedback</a:t>
            </a:r>
          </a:p>
          <a:p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How do ML learn?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00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333B2"/>
                </a:solidFill>
              </a:rPr>
              <a:t>DL </a:t>
            </a:r>
            <a:r>
              <a:rPr lang="en-US" dirty="0"/>
              <a:t>is the latest major advance in AI algorithms (2012) that sparked a renewed major interest in AI</a:t>
            </a:r>
          </a:p>
          <a:p>
            <a:r>
              <a:rPr lang="en-US" dirty="0"/>
              <a:t>If you don’t have much data: expert systems, a lot: ML, a gigantic amount: DL</a:t>
            </a:r>
          </a:p>
          <a:p>
            <a:r>
              <a:rPr lang="en-US" dirty="0"/>
              <a:t>DL is neural networks on steroids </a:t>
            </a:r>
          </a:p>
          <a:p>
            <a:r>
              <a:rPr lang="en-US" dirty="0"/>
              <a:t>Major breakthroughs: backpropagation + vanishing gradients (signal fades)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Deep learning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21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Deep learning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1026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92A17C56-0D20-4F92-B736-26557605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05219"/>
            <a:ext cx="7543800" cy="33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706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07925D-3642-408C-9F7A-127EBFAA8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black box – humans also don’t understand what happens within the neural network </a:t>
            </a:r>
          </a:p>
          <a:p>
            <a:r>
              <a:rPr lang="en-US" dirty="0"/>
              <a:t>Requires a huge number of examples/data (impractical in many ways)</a:t>
            </a:r>
          </a:p>
          <a:p>
            <a:r>
              <a:rPr lang="en-US" dirty="0"/>
              <a:t>DL can not transfer knowledge to higher level (can’t create hierarchies of knowledge)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06568-44C1-482B-9494-737BF51C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Major limitations with DL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7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B89360-4E55-4F70-AFD9-FDDE9BCE707B}"/>
              </a:ext>
            </a:extLst>
          </p:cNvPr>
          <p:cNvSpPr/>
          <p:nvPr/>
        </p:nvSpPr>
        <p:spPr>
          <a:xfrm>
            <a:off x="2400300" y="400050"/>
            <a:ext cx="4343400" cy="4343400"/>
          </a:xfrm>
          <a:prstGeom prst="ellipse">
            <a:avLst/>
          </a:prstGeom>
          <a:noFill/>
          <a:ln w="381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88A90B-14EE-4B01-99EE-4AD53AE61E6B}"/>
              </a:ext>
            </a:extLst>
          </p:cNvPr>
          <p:cNvSpPr/>
          <p:nvPr/>
        </p:nvSpPr>
        <p:spPr>
          <a:xfrm>
            <a:off x="2743200" y="1400612"/>
            <a:ext cx="3314700" cy="3314700"/>
          </a:xfrm>
          <a:prstGeom prst="ellipse">
            <a:avLst/>
          </a:prstGeom>
          <a:noFill/>
          <a:ln w="381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E3CD98-CC4D-4976-838F-E0F03D02ABDE}"/>
              </a:ext>
            </a:extLst>
          </p:cNvPr>
          <p:cNvSpPr/>
          <p:nvPr/>
        </p:nvSpPr>
        <p:spPr>
          <a:xfrm>
            <a:off x="3124200" y="2401174"/>
            <a:ext cx="2362200" cy="2314138"/>
          </a:xfrm>
          <a:prstGeom prst="ellipse">
            <a:avLst/>
          </a:prstGeom>
          <a:noFill/>
          <a:ln w="381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7054F-2A48-43BC-B4C2-70D8E6B300E4}"/>
              </a:ext>
            </a:extLst>
          </p:cNvPr>
          <p:cNvSpPr txBox="1"/>
          <p:nvPr/>
        </p:nvSpPr>
        <p:spPr>
          <a:xfrm>
            <a:off x="3581400" y="6667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5E25D-9234-4909-B267-4BFDE95B9E55}"/>
              </a:ext>
            </a:extLst>
          </p:cNvPr>
          <p:cNvSpPr txBox="1"/>
          <p:nvPr/>
        </p:nvSpPr>
        <p:spPr>
          <a:xfrm>
            <a:off x="3505200" y="18859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0C942-3815-451C-BB0D-0A9CF1957250}"/>
              </a:ext>
            </a:extLst>
          </p:cNvPr>
          <p:cNvSpPr txBox="1"/>
          <p:nvPr/>
        </p:nvSpPr>
        <p:spPr>
          <a:xfrm>
            <a:off x="3486150" y="33166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424707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The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goal</a:t>
            </a:r>
            <a:r>
              <a:rPr lang="en-US" sz="4000" b="1" dirty="0">
                <a:sym typeface="Wingdings" panose="05000000000000000000" pitchFamily="2" charset="2"/>
              </a:rPr>
              <a:t> for this lecture is to introduce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how</a:t>
            </a:r>
            <a:r>
              <a:rPr lang="en-US" sz="4000" b="1" dirty="0">
                <a:sym typeface="Wingdings" panose="05000000000000000000" pitchFamily="2" charset="2"/>
              </a:rPr>
              <a:t> to solve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real-world</a:t>
            </a:r>
            <a:r>
              <a:rPr lang="en-US" sz="4000" b="1" dirty="0">
                <a:sym typeface="Wingdings" panose="05000000000000000000" pitchFamily="2" charset="2"/>
              </a:rPr>
              <a:t> problems with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345667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Building your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own recommender system </a:t>
            </a:r>
            <a:r>
              <a:rPr lang="en-US" sz="4000" b="1" dirty="0">
                <a:sym typeface="Wingdings" panose="05000000000000000000" pitchFamily="2" charset="2"/>
              </a:rPr>
              <a:t>with simple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 unsupervised ML</a:t>
            </a:r>
          </a:p>
        </p:txBody>
      </p:sp>
    </p:spTree>
    <p:extLst>
      <p:ext uri="{BB962C8B-B14F-4D97-AF65-F5344CB8AC3E}">
        <p14:creationId xmlns:p14="http://schemas.microsoft.com/office/powerpoint/2010/main" val="3812237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What AI can predict 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E80A8A-9F8B-45AB-941D-31D947BDB6FF}"/>
              </a:ext>
            </a:extLst>
          </p:cNvPr>
          <p:cNvSpPr/>
          <p:nvPr/>
        </p:nvSpPr>
        <p:spPr>
          <a:xfrm>
            <a:off x="589284" y="4321965"/>
            <a:ext cx="8283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Modern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techniques are good at predicting the evolution of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network structures 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62C1A1-A5E7-4BD6-8951-8E26E799A128}"/>
              </a:ext>
            </a:extLst>
          </p:cNvPr>
          <p:cNvSpPr/>
          <p:nvPr/>
        </p:nvSpPr>
        <p:spPr>
          <a:xfrm>
            <a:off x="1333500" y="1382075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A74A8B-C41F-4F15-BCED-B4BF7686C365}"/>
              </a:ext>
            </a:extLst>
          </p:cNvPr>
          <p:cNvSpPr/>
          <p:nvPr/>
        </p:nvSpPr>
        <p:spPr>
          <a:xfrm>
            <a:off x="1295400" y="2805746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B392F8-38ED-44D0-833C-9016BDBD7E03}"/>
              </a:ext>
            </a:extLst>
          </p:cNvPr>
          <p:cNvSpPr/>
          <p:nvPr/>
        </p:nvSpPr>
        <p:spPr>
          <a:xfrm>
            <a:off x="3200400" y="2871722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062A2-8151-4B05-8137-F2F9E6645F45}"/>
              </a:ext>
            </a:extLst>
          </p:cNvPr>
          <p:cNvSpPr/>
          <p:nvPr/>
        </p:nvSpPr>
        <p:spPr>
          <a:xfrm>
            <a:off x="3235960" y="1406777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93DD9-7157-46B3-B473-7326A9677BC0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V="1">
            <a:off x="1752600" y="2220275"/>
            <a:ext cx="0" cy="585471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7C3055-8724-44CB-A6D1-CA1BFC457880}"/>
              </a:ext>
            </a:extLst>
          </p:cNvPr>
          <p:cNvCxnSpPr>
            <a:cxnSpLocks/>
            <a:stCxn id="4" idx="0"/>
            <a:endCxn id="21" idx="2"/>
          </p:cNvCxnSpPr>
          <p:nvPr/>
        </p:nvCxnSpPr>
        <p:spPr>
          <a:xfrm flipV="1">
            <a:off x="1752600" y="2244977"/>
            <a:ext cx="1902460" cy="560769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B9211D-9CAB-44A1-866C-A2BB3D515E77}"/>
              </a:ext>
            </a:extLst>
          </p:cNvPr>
          <p:cNvCxnSpPr/>
          <p:nvPr/>
        </p:nvCxnSpPr>
        <p:spPr>
          <a:xfrm flipV="1">
            <a:off x="3642360" y="2260280"/>
            <a:ext cx="0" cy="585471"/>
          </a:xfrm>
          <a:prstGeom prst="straightConnector1">
            <a:avLst/>
          </a:prstGeom>
          <a:ln w="19050">
            <a:solidFill>
              <a:srgbClr val="3333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4D19C9-2EB6-424F-8723-44488F530097}"/>
              </a:ext>
            </a:extLst>
          </p:cNvPr>
          <p:cNvCxnSpPr>
            <a:cxnSpLocks/>
            <a:stCxn id="18" idx="0"/>
            <a:endCxn id="2" idx="2"/>
          </p:cNvCxnSpPr>
          <p:nvPr/>
        </p:nvCxnSpPr>
        <p:spPr>
          <a:xfrm flipH="1" flipV="1">
            <a:off x="1752600" y="2220275"/>
            <a:ext cx="1905000" cy="651447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8D65A4C-866C-44DA-9B62-8A2F54E9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060" y="285750"/>
            <a:ext cx="3586474" cy="27139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0FE40B-DCC5-4884-9F05-070C438BF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770904"/>
            <a:ext cx="2090892" cy="381628"/>
          </a:xfrm>
          <a:prstGeom prst="rect">
            <a:avLst/>
          </a:prstGeom>
        </p:spPr>
      </p:pic>
      <p:pic>
        <p:nvPicPr>
          <p:cNvPr id="34" name="Picture 12" descr="Image associÃ©e">
            <a:extLst>
              <a:ext uri="{FF2B5EF4-FFF2-40B4-BE49-F238E27FC236}">
                <a16:creationId xmlns:a16="http://schemas.microsoft.com/office/drawing/2014/main" id="{9DD2E7E0-319E-41BC-99E2-BBDEB09C8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103970"/>
            <a:ext cx="696744" cy="566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1920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16BC1B-B56A-4CC6-BF09-ED3E5719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1. Seeing the data matrix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6EECA3-7C2C-4CC5-86BE-497350E7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971550"/>
            <a:ext cx="263842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BA364C3-85B1-49F6-8FF6-31E3E7C89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504950"/>
            <a:ext cx="51567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84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16BC1B-B56A-4CC6-BF09-ED3E5719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2. Multiply t(M) by M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E79ED6-A129-40EF-8AC5-EA371AC1B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795337"/>
            <a:ext cx="84867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C06858-3E05-4CF9-8215-428D8E754308}"/>
              </a:ext>
            </a:extLst>
          </p:cNvPr>
          <p:cNvSpPr/>
          <p:nvPr/>
        </p:nvSpPr>
        <p:spPr>
          <a:xfrm>
            <a:off x="1166812" y="2114549"/>
            <a:ext cx="1752600" cy="381000"/>
          </a:xfrm>
          <a:prstGeom prst="rect">
            <a:avLst/>
          </a:prstGeom>
          <a:solidFill>
            <a:srgbClr val="3333B2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1BB753-12B6-4FD2-8EAC-0200AC962EF4}"/>
              </a:ext>
            </a:extLst>
          </p:cNvPr>
          <p:cNvSpPr/>
          <p:nvPr/>
        </p:nvSpPr>
        <p:spPr>
          <a:xfrm>
            <a:off x="4748212" y="1276349"/>
            <a:ext cx="381000" cy="2514600"/>
          </a:xfrm>
          <a:prstGeom prst="rect">
            <a:avLst/>
          </a:prstGeom>
          <a:solidFill>
            <a:srgbClr val="3333B2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5F66D4-54D7-480E-8F02-D60EDBBA14F3}"/>
              </a:ext>
            </a:extLst>
          </p:cNvPr>
          <p:cNvSpPr/>
          <p:nvPr/>
        </p:nvSpPr>
        <p:spPr>
          <a:xfrm>
            <a:off x="7339012" y="1962149"/>
            <a:ext cx="381000" cy="533400"/>
          </a:xfrm>
          <a:prstGeom prst="rect">
            <a:avLst/>
          </a:prstGeom>
          <a:solidFill>
            <a:srgbClr val="3333B2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85E92C-5A4C-4E75-AA4A-233AD3F564DD}"/>
              </a:ext>
            </a:extLst>
          </p:cNvPr>
          <p:cNvSpPr/>
          <p:nvPr/>
        </p:nvSpPr>
        <p:spPr>
          <a:xfrm>
            <a:off x="3376612" y="4629149"/>
            <a:ext cx="284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1*1+1*1+1*1+0*1+0*0 =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A42D84-1C02-4623-A986-52EFBDAF3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610" y="516731"/>
            <a:ext cx="1647825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BB7907-A11E-493B-8B82-17C50C1C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099" y="731043"/>
            <a:ext cx="1647825" cy="64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266512-5548-4761-ACC9-EEF50DF6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67638" y="2171699"/>
            <a:ext cx="1647825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235401-CF01-4032-9971-5103C36A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71462" y="2158242"/>
            <a:ext cx="1647825" cy="647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9DE53F-350A-4DA4-A46E-1CBF6B73C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80440" y="19621"/>
            <a:ext cx="3810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45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1EF6C5-BE46-4FF8-B07A-AA3C08BB7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733E6-24F9-4AA9-ADFF-77F5FA0D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3. Normalization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BB1DE3-B3FE-44ED-AD11-D1F43D2E0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733550"/>
            <a:ext cx="20193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E7B687-B565-47F5-8DBE-35B0C57F2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350" y="2266950"/>
            <a:ext cx="5200650" cy="76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8129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B87225-6059-4058-B4A4-529ACF85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4. Network graph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AB999B-2A48-4FED-8AA9-4E07A33D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4531" y="1123950"/>
            <a:ext cx="5554938" cy="334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8014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B87225-6059-4058-B4A4-529ACF85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5. Recommendation list</a:t>
            </a:r>
            <a:endParaRPr lang="nl-NL" dirty="0">
              <a:solidFill>
                <a:srgbClr val="3333B2"/>
              </a:solidFill>
            </a:endParaRPr>
          </a:p>
        </p:txBody>
      </p:sp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4945250F-D882-4947-80D1-1E5883B86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527139"/>
              </p:ext>
            </p:extLst>
          </p:nvPr>
        </p:nvGraphicFramePr>
        <p:xfrm>
          <a:off x="990600" y="1733550"/>
          <a:ext cx="2773362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660400" progId="Equation.3">
                  <p:embed/>
                </p:oleObj>
              </mc:Choice>
              <mc:Fallback>
                <p:oleObj name="Equation" r:id="rId2" imgW="1511300" imgH="660400" progId="Equation.3">
                  <p:embed/>
                  <p:pic>
                    <p:nvPicPr>
                      <p:cNvPr id="5427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33550"/>
                        <a:ext cx="2773362" cy="1217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9DF738AF-15E2-47C1-9C02-5E93A077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428750"/>
            <a:ext cx="2738438" cy="215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5284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1295401" y="780031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295401" y="397651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1" y="405271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575487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1295401" y="2378273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572002" y="780031"/>
            <a:ext cx="0" cy="31726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71600" y="100471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1599" y="268111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0601" y="100471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268111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1CCE65-DD6B-423B-BEE0-2AB88E1C48BA}"/>
              </a:ext>
            </a:extLst>
          </p:cNvPr>
          <p:cNvSpPr/>
          <p:nvPr/>
        </p:nvSpPr>
        <p:spPr>
          <a:xfrm>
            <a:off x="163068" y="4491967"/>
            <a:ext cx="8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Balland, P.A., Boschma, R., </a:t>
            </a:r>
            <a:r>
              <a:rPr lang="en-US" sz="1400" dirty="0"/>
              <a:t>Crespo, J. and Rigby, D. (2019) Smart Specialization policy in the EU: Relatedness, Knowledge Complexity and Regional Diversification, </a:t>
            </a:r>
            <a:r>
              <a:rPr lang="en-US" sz="1400" i="1" dirty="0"/>
              <a:t>Regional Studies</a:t>
            </a:r>
            <a:endParaRPr lang="nl-NL" sz="1400" i="1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4E11331-45EF-4C5F-9F70-B67983EB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 smart specialization ($120 billion ) </a:t>
            </a:r>
            <a:endParaRPr lang="nl-NL" sz="2800" dirty="0"/>
          </a:p>
        </p:txBody>
      </p:sp>
      <p:pic>
        <p:nvPicPr>
          <p:cNvPr id="2050" name="Picture 2" descr="Treaty on European Union - Wikipedia">
            <a:extLst>
              <a:ext uri="{FF2B5EF4-FFF2-40B4-BE49-F238E27FC236}">
                <a16:creationId xmlns:a16="http://schemas.microsoft.com/office/drawing/2014/main" id="{190C46D0-4265-4028-BC0B-4C2DE5EC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28" y="119204"/>
            <a:ext cx="1497231" cy="99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0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364371" y="159076"/>
            <a:ext cx="2362200" cy="1524000"/>
          </a:xfrm>
          <a:prstGeom prst="ellipse">
            <a:avLst/>
          </a:prstGeom>
          <a:solidFill>
            <a:srgbClr val="3333B2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390900" y="3482689"/>
            <a:ext cx="2362200" cy="1524000"/>
          </a:xfrm>
          <a:prstGeom prst="ellipse">
            <a:avLst/>
          </a:prstGeom>
          <a:solidFill>
            <a:srgbClr val="3333B2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24200" y="2148766"/>
            <a:ext cx="2819400" cy="914400"/>
          </a:xfrm>
          <a:prstGeom prst="rect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7622" y="567133"/>
            <a:ext cx="2025218" cy="707886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</a:rPr>
              <a:t>Decision Makers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77870" y="3916813"/>
            <a:ext cx="1788260" cy="861774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</a:rPr>
              <a:t>Data Science </a:t>
            </a:r>
          </a:p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</a:rPr>
              <a:t>Team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131" y="2252023"/>
            <a:ext cx="2362200" cy="707886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</a:rPr>
              <a:t>Business/Data Interface 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282" y="1683076"/>
            <a:ext cx="3503750" cy="307777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1400" i="1" dirty="0"/>
              <a:t>What is the business problem?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36920" y="2288915"/>
            <a:ext cx="2362200" cy="523220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1400" i="1" dirty="0"/>
              <a:t>Re-frame as a data science problem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51863" y="3190302"/>
            <a:ext cx="3417724" cy="523220"/>
          </a:xfrm>
          <a:prstGeom prst="rect">
            <a:avLst/>
          </a:prstGeom>
          <a:solidFill>
            <a:srgbClr val="3333B2">
              <a:alpha val="0"/>
            </a:srgbClr>
          </a:solidFill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0"/>
              </a:spcAft>
            </a:pPr>
            <a:r>
              <a:rPr lang="en-US" sz="1400" i="1" dirty="0"/>
              <a:t>Solve a data science problem with specific AI techniques</a:t>
            </a:r>
          </a:p>
        </p:txBody>
      </p:sp>
      <p:sp>
        <p:nvSpPr>
          <p:cNvPr id="7" name="Up-Down Arrow 6"/>
          <p:cNvSpPr/>
          <p:nvPr/>
        </p:nvSpPr>
        <p:spPr>
          <a:xfrm>
            <a:off x="4424454" y="1477007"/>
            <a:ext cx="242034" cy="878958"/>
          </a:xfrm>
          <a:prstGeom prst="upDownArrow">
            <a:avLst/>
          </a:prstGeom>
          <a:solidFill>
            <a:srgbClr val="3333B2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4424454" y="2873690"/>
            <a:ext cx="242034" cy="917752"/>
          </a:xfrm>
          <a:prstGeom prst="upDownArrow">
            <a:avLst/>
          </a:prstGeom>
          <a:solidFill>
            <a:srgbClr val="3333B2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26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19150"/>
            <a:ext cx="838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dirty="0">
                <a:sym typeface="Wingdings" panose="05000000000000000000" pitchFamily="2" charset="2"/>
              </a:rPr>
              <a:t>To solve real-world problem with AI you don’t need the most advanced AI tools – you need creative problem-solving skills</a:t>
            </a:r>
            <a:endParaRPr lang="en-US" sz="4000" dirty="0">
              <a:solidFill>
                <a:srgbClr val="3333B2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2097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lot of discussion around AI algorithms but </a:t>
            </a:r>
            <a:r>
              <a:rPr lang="en-US" b="1" dirty="0">
                <a:solidFill>
                  <a:srgbClr val="3333B2"/>
                </a:solidFill>
              </a:rPr>
              <a:t>data</a:t>
            </a:r>
            <a:r>
              <a:rPr lang="en-US" dirty="0"/>
              <a:t> is what makes </a:t>
            </a:r>
            <a:r>
              <a:rPr lang="en-US" b="1" dirty="0">
                <a:solidFill>
                  <a:srgbClr val="3333B2"/>
                </a:solidFill>
              </a:rPr>
              <a:t>AI</a:t>
            </a:r>
            <a:r>
              <a:rPr lang="en-US" dirty="0"/>
              <a:t> truly possible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AI problem-solving requires to:                                                - know the kind of data AI needs                                        - mentally map the problem into a data problem                  - know how to access or collect data                                   - perform data transformation (</a:t>
            </a:r>
            <a:r>
              <a:rPr lang="en-US" dirty="0" err="1">
                <a:sym typeface="Wingdings" panose="05000000000000000000" pitchFamily="2" charset="2"/>
              </a:rPr>
              <a:t>i.e</a:t>
            </a:r>
            <a:r>
              <a:rPr lang="en-US" dirty="0">
                <a:sym typeface="Wingdings" panose="05000000000000000000" pitchFamily="2" charset="2"/>
              </a:rPr>
              <a:t> matrix format, rescaling)</a:t>
            </a:r>
            <a:r>
              <a:rPr lang="en-US" dirty="0"/>
              <a:t>                                           - data cleansing (missing, extreme, wrong…)                       - inspection &amp; validation                                                     - simple data science models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No AI without data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0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   </a:t>
            </a:r>
            <a:r>
              <a:rPr lang="en-US" b="1" dirty="0">
                <a:solidFill>
                  <a:srgbClr val="3333B2"/>
                </a:solidFill>
              </a:rPr>
              <a:t>Individual characteristics              Interconnection data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Two types of data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E7FEA3-36EE-4A99-BDD2-1BC5500E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6485" y="1733549"/>
            <a:ext cx="4430100" cy="266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270E4-03EF-481B-B338-C46C3BD78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428750"/>
            <a:ext cx="3890515" cy="32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9B80A-FBD0-45A0-BBC0-53E1B44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00" y="460331"/>
            <a:ext cx="3177098" cy="571500"/>
          </a:xfrm>
        </p:spPr>
        <p:txBody>
          <a:bodyPr/>
          <a:lstStyle/>
          <a:p>
            <a:r>
              <a:rPr lang="en-US" sz="3000" dirty="0">
                <a:solidFill>
                  <a:srgbClr val="3333B2"/>
                </a:solidFill>
              </a:rPr>
              <a:t>Physical world</a:t>
            </a:r>
            <a:endParaRPr lang="nl-NL" sz="3000" dirty="0">
              <a:solidFill>
                <a:srgbClr val="3333B2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C5FB9AE-B632-47AE-9424-DFC2DD23463E}"/>
              </a:ext>
            </a:extLst>
          </p:cNvPr>
          <p:cNvSpPr/>
          <p:nvPr/>
        </p:nvSpPr>
        <p:spPr>
          <a:xfrm>
            <a:off x="1099822" y="1356458"/>
            <a:ext cx="1868131" cy="2430583"/>
          </a:xfrm>
          <a:custGeom>
            <a:avLst/>
            <a:gdLst>
              <a:gd name="connsiteX0" fmla="*/ 0 w 1483360"/>
              <a:gd name="connsiteY0" fmla="*/ 2042160 h 2042160"/>
              <a:gd name="connsiteX1" fmla="*/ 711200 w 1483360"/>
              <a:gd name="connsiteY1" fmla="*/ 0 h 2042160"/>
              <a:gd name="connsiteX2" fmla="*/ 1483360 w 1483360"/>
              <a:gd name="connsiteY2" fmla="*/ 204216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3360" h="2042160">
                <a:moveTo>
                  <a:pt x="0" y="2042160"/>
                </a:moveTo>
                <a:cubicBezTo>
                  <a:pt x="231986" y="1021080"/>
                  <a:pt x="463973" y="0"/>
                  <a:pt x="711200" y="0"/>
                </a:cubicBezTo>
                <a:cubicBezTo>
                  <a:pt x="958427" y="0"/>
                  <a:pt x="1220893" y="1021080"/>
                  <a:pt x="1483360" y="20421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1BC2EAA-02B0-4DE4-AA49-DC990CC1D016}"/>
              </a:ext>
            </a:extLst>
          </p:cNvPr>
          <p:cNvSpPr/>
          <p:nvPr/>
        </p:nvSpPr>
        <p:spPr>
          <a:xfrm>
            <a:off x="5297807" y="1479731"/>
            <a:ext cx="3244209" cy="2205158"/>
          </a:xfrm>
          <a:custGeom>
            <a:avLst/>
            <a:gdLst>
              <a:gd name="connsiteX0" fmla="*/ 0 w 2245360"/>
              <a:gd name="connsiteY0" fmla="*/ 0 h 2092960"/>
              <a:gd name="connsiteX1" fmla="*/ 426720 w 2245360"/>
              <a:gd name="connsiteY1" fmla="*/ 1676400 h 2092960"/>
              <a:gd name="connsiteX2" fmla="*/ 2245360 w 2245360"/>
              <a:gd name="connsiteY2" fmla="*/ 2092960 h 209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360" h="2092960">
                <a:moveTo>
                  <a:pt x="0" y="0"/>
                </a:moveTo>
                <a:cubicBezTo>
                  <a:pt x="26246" y="663786"/>
                  <a:pt x="52493" y="1327573"/>
                  <a:pt x="426720" y="1676400"/>
                </a:cubicBezTo>
                <a:cubicBezTo>
                  <a:pt x="800947" y="2025227"/>
                  <a:pt x="1523153" y="2059093"/>
                  <a:pt x="2245360" y="20929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12AD88-5FC3-49DC-A12C-05C46B5D102B}"/>
              </a:ext>
            </a:extLst>
          </p:cNvPr>
          <p:cNvCxnSpPr>
            <a:cxnSpLocks/>
          </p:cNvCxnSpPr>
          <p:nvPr/>
        </p:nvCxnSpPr>
        <p:spPr>
          <a:xfrm>
            <a:off x="589284" y="3787041"/>
            <a:ext cx="3219450" cy="315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99A5EA-EE11-4A9C-B85C-7011E18DDBE3}"/>
              </a:ext>
            </a:extLst>
          </p:cNvPr>
          <p:cNvCxnSpPr>
            <a:cxnSpLocks/>
          </p:cNvCxnSpPr>
          <p:nvPr/>
        </p:nvCxnSpPr>
        <p:spPr>
          <a:xfrm flipV="1">
            <a:off x="612142" y="1293348"/>
            <a:ext cx="0" cy="2493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713D76-2DEC-400A-811F-E9FC77FE0E79}"/>
              </a:ext>
            </a:extLst>
          </p:cNvPr>
          <p:cNvCxnSpPr>
            <a:cxnSpLocks/>
          </p:cNvCxnSpPr>
          <p:nvPr/>
        </p:nvCxnSpPr>
        <p:spPr>
          <a:xfrm flipV="1">
            <a:off x="5184142" y="1293348"/>
            <a:ext cx="0" cy="25123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80553D-9B28-49B4-A8C3-3D1986C9707C}"/>
              </a:ext>
            </a:extLst>
          </p:cNvPr>
          <p:cNvCxnSpPr>
            <a:cxnSpLocks/>
          </p:cNvCxnSpPr>
          <p:nvPr/>
        </p:nvCxnSpPr>
        <p:spPr>
          <a:xfrm flipV="1">
            <a:off x="5184143" y="3780758"/>
            <a:ext cx="3581399" cy="382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65828-6EE2-4C90-B929-9765F44D52C4}"/>
              </a:ext>
            </a:extLst>
          </p:cNvPr>
          <p:cNvSpPr/>
          <p:nvPr/>
        </p:nvSpPr>
        <p:spPr>
          <a:xfrm>
            <a:off x="1448788" y="3838116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Height</a:t>
            </a:r>
            <a:endParaRPr lang="en-US" sz="20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98B92F-8758-4FE2-B37A-C1F7F32E68C4}"/>
              </a:ext>
            </a:extLst>
          </p:cNvPr>
          <p:cNvSpPr/>
          <p:nvPr/>
        </p:nvSpPr>
        <p:spPr>
          <a:xfrm rot="16200000">
            <a:off x="-968383" y="2352404"/>
            <a:ext cx="21795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% of population </a:t>
            </a:r>
            <a:endParaRPr lang="en-US" sz="2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5856A2-2894-4EA0-91F5-B90B69F4EB9D}"/>
              </a:ext>
            </a:extLst>
          </p:cNvPr>
          <p:cNvCxnSpPr>
            <a:cxnSpLocks/>
          </p:cNvCxnSpPr>
          <p:nvPr/>
        </p:nvCxnSpPr>
        <p:spPr>
          <a:xfrm>
            <a:off x="2402842" y="1744881"/>
            <a:ext cx="227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FC1B2A6-65CF-4AD7-BD92-7D8CB3E2924B}"/>
              </a:ext>
            </a:extLst>
          </p:cNvPr>
          <p:cNvSpPr/>
          <p:nvPr/>
        </p:nvSpPr>
        <p:spPr>
          <a:xfrm>
            <a:off x="2676159" y="1546232"/>
            <a:ext cx="1594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humans have a similar height </a:t>
            </a:r>
            <a:endParaRPr lang="en-US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D54555-2D10-4662-976B-17317B5A1CB9}"/>
              </a:ext>
            </a:extLst>
          </p:cNvPr>
          <p:cNvCxnSpPr>
            <a:cxnSpLocks/>
          </p:cNvCxnSpPr>
          <p:nvPr/>
        </p:nvCxnSpPr>
        <p:spPr>
          <a:xfrm flipH="1" flipV="1">
            <a:off x="3094715" y="2971822"/>
            <a:ext cx="1323" cy="830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CC80E5D-6F39-4C15-BD50-B2B50E2AE46A}"/>
              </a:ext>
            </a:extLst>
          </p:cNvPr>
          <p:cNvSpPr/>
          <p:nvPr/>
        </p:nvSpPr>
        <p:spPr>
          <a:xfrm>
            <a:off x="2821597" y="2510157"/>
            <a:ext cx="1462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Extremes (3m tall don’t exist) </a:t>
            </a:r>
            <a:endParaRPr lang="en-US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43D170-9A34-40A4-8FF1-E61781E0EA9B}"/>
              </a:ext>
            </a:extLst>
          </p:cNvPr>
          <p:cNvCxnSpPr/>
          <p:nvPr/>
        </p:nvCxnSpPr>
        <p:spPr>
          <a:xfrm>
            <a:off x="5501110" y="1764566"/>
            <a:ext cx="8189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12CB343-C108-4216-9CD2-54FE242E2D23}"/>
              </a:ext>
            </a:extLst>
          </p:cNvPr>
          <p:cNvSpPr/>
          <p:nvPr/>
        </p:nvSpPr>
        <p:spPr>
          <a:xfrm>
            <a:off x="6338788" y="1274349"/>
            <a:ext cx="16840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of the world</a:t>
            </a: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 is very poor</a:t>
            </a:r>
            <a:endParaRPr lang="en-US" sz="1200" b="1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E5BF52-2BA0-4B7D-B383-06E1AC88FDB1}"/>
              </a:ext>
            </a:extLst>
          </p:cNvPr>
          <p:cNvCxnSpPr>
            <a:cxnSpLocks/>
          </p:cNvCxnSpPr>
          <p:nvPr/>
        </p:nvCxnSpPr>
        <p:spPr>
          <a:xfrm flipV="1">
            <a:off x="8387080" y="2971822"/>
            <a:ext cx="0" cy="67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1F8F4AD-8E33-4E9F-85FC-48CE53C3BB52}"/>
              </a:ext>
            </a:extLst>
          </p:cNvPr>
          <p:cNvSpPr/>
          <p:nvPr/>
        </p:nvSpPr>
        <p:spPr>
          <a:xfrm>
            <a:off x="7385912" y="2396674"/>
            <a:ext cx="15345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Very few take it all</a:t>
            </a:r>
            <a:endParaRPr lang="en-US" sz="12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A2E779-1C7F-41A8-852E-FA62440E0116}"/>
              </a:ext>
            </a:extLst>
          </p:cNvPr>
          <p:cNvSpPr/>
          <p:nvPr/>
        </p:nvSpPr>
        <p:spPr>
          <a:xfrm>
            <a:off x="6430575" y="3831565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E3FBB5-FA63-4CBF-9F1B-57DCAFA32323}"/>
              </a:ext>
            </a:extLst>
          </p:cNvPr>
          <p:cNvSpPr/>
          <p:nvPr/>
        </p:nvSpPr>
        <p:spPr>
          <a:xfrm>
            <a:off x="1058590" y="2037532"/>
            <a:ext cx="1868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Gaussian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(normal)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distribution</a:t>
            </a:r>
            <a:endParaRPr lang="en-US" sz="1200" b="1" dirty="0">
              <a:solidFill>
                <a:srgbClr val="3333B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AD08E9-AE70-4CE2-8BEC-EE6FEFD3DF90}"/>
              </a:ext>
            </a:extLst>
          </p:cNvPr>
          <p:cNvSpPr/>
          <p:nvPr/>
        </p:nvSpPr>
        <p:spPr>
          <a:xfrm>
            <a:off x="4724400" y="3349000"/>
            <a:ext cx="18681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Fat tails </a:t>
            </a:r>
            <a:endParaRPr lang="en-US" sz="1200" b="1" dirty="0">
              <a:solidFill>
                <a:srgbClr val="3333B2"/>
              </a:solidFill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49077F08-0431-4CC6-A26F-E580F129A72A}"/>
              </a:ext>
            </a:extLst>
          </p:cNvPr>
          <p:cNvSpPr txBox="1">
            <a:spLocks/>
          </p:cNvSpPr>
          <p:nvPr/>
        </p:nvSpPr>
        <p:spPr bwMode="auto">
          <a:xfrm>
            <a:off x="4572000" y="469166"/>
            <a:ext cx="4615804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000" dirty="0">
                <a:solidFill>
                  <a:srgbClr val="3333B2"/>
                </a:solidFill>
              </a:rPr>
              <a:t>Socio-economic world</a:t>
            </a:r>
            <a:endParaRPr lang="nl-NL" sz="30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742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1F1335-326B-4F3A-A75C-FD9E07369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67659"/>
              </p:ext>
            </p:extLst>
          </p:nvPr>
        </p:nvGraphicFramePr>
        <p:xfrm>
          <a:off x="6377938" y="693738"/>
          <a:ext cx="250033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50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  <a:r>
                        <a:rPr lang="en-US" baseline="0" dirty="0"/>
                        <a:t> 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2D2E4E-B820-47F0-A917-F3C06DE59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28948"/>
              </p:ext>
            </p:extLst>
          </p:nvPr>
        </p:nvGraphicFramePr>
        <p:xfrm>
          <a:off x="2085056" y="2941639"/>
          <a:ext cx="4643470" cy="18542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28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SG" dirty="0"/>
                    </a:p>
                  </a:txBody>
                  <a:tcPr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SG" dirty="0"/>
                    </a:p>
                  </a:txBody>
                  <a:tcPr>
                    <a:solidFill>
                      <a:srgbClr val="3333B2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F5B358-8E6A-4CE2-B34D-D880A1022E28}"/>
              </a:ext>
            </a:extLst>
          </p:cNvPr>
          <p:cNvCxnSpPr/>
          <p:nvPr/>
        </p:nvCxnSpPr>
        <p:spPr>
          <a:xfrm rot="5400000">
            <a:off x="2405157" y="1861851"/>
            <a:ext cx="69056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BDDC15-684A-4423-BEF2-E9E9E4586A11}"/>
              </a:ext>
            </a:extLst>
          </p:cNvPr>
          <p:cNvCxnSpPr>
            <a:endCxn id="12" idx="7"/>
          </p:cNvCxnSpPr>
          <p:nvPr/>
        </p:nvCxnSpPr>
        <p:spPr>
          <a:xfrm rot="5400000">
            <a:off x="1818576" y="1310195"/>
            <a:ext cx="649287" cy="96043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499795-32DE-45E1-9514-BA33E04AE2A7}"/>
              </a:ext>
            </a:extLst>
          </p:cNvPr>
          <p:cNvCxnSpPr/>
          <p:nvPr/>
        </p:nvCxnSpPr>
        <p:spPr>
          <a:xfrm>
            <a:off x="1142301" y="1205420"/>
            <a:ext cx="1430337" cy="1333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B4D9DD-CC24-4DEA-83AD-DD504FE69271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820832" y="1526889"/>
            <a:ext cx="909637" cy="2667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7C3DFE2-897E-4ACE-A8E0-0BA3D67C2186}"/>
              </a:ext>
            </a:extLst>
          </p:cNvPr>
          <p:cNvSpPr/>
          <p:nvPr/>
        </p:nvSpPr>
        <p:spPr>
          <a:xfrm>
            <a:off x="954976" y="991107"/>
            <a:ext cx="357187" cy="357188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1</a:t>
            </a:r>
            <a:endParaRPr lang="en-SG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9AA7A7-C879-4AC1-9BBD-7F21EC999915}"/>
              </a:ext>
            </a:extLst>
          </p:cNvPr>
          <p:cNvSpPr/>
          <p:nvPr/>
        </p:nvSpPr>
        <p:spPr>
          <a:xfrm>
            <a:off x="2590101" y="1129220"/>
            <a:ext cx="357188" cy="357188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2</a:t>
            </a:r>
            <a:endParaRPr lang="en-S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6AA33E-298B-4748-A0CD-AFB7A274BE5F}"/>
              </a:ext>
            </a:extLst>
          </p:cNvPr>
          <p:cNvSpPr/>
          <p:nvPr/>
        </p:nvSpPr>
        <p:spPr>
          <a:xfrm>
            <a:off x="1356613" y="2062670"/>
            <a:ext cx="357188" cy="357187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3</a:t>
            </a:r>
            <a:endParaRPr lang="en-S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A77F9A-0416-46D6-BF73-0BD082798FE8}"/>
              </a:ext>
            </a:extLst>
          </p:cNvPr>
          <p:cNvSpPr/>
          <p:nvPr/>
        </p:nvSpPr>
        <p:spPr>
          <a:xfrm>
            <a:off x="2590101" y="2196020"/>
            <a:ext cx="357188" cy="357188"/>
          </a:xfrm>
          <a:prstGeom prst="ellipse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4</a:t>
            </a:r>
            <a:endParaRPr lang="en-SG" dirty="0"/>
          </a:p>
        </p:txBody>
      </p:sp>
      <p:sp>
        <p:nvSpPr>
          <p:cNvPr id="14" name="TextBox 40">
            <a:extLst>
              <a:ext uri="{FF2B5EF4-FFF2-40B4-BE49-F238E27FC236}">
                <a16:creationId xmlns:a16="http://schemas.microsoft.com/office/drawing/2014/main" id="{30909851-2256-419E-98B4-72AE2ABC2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8836" y="198958"/>
            <a:ext cx="11464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33B2"/>
                </a:solidFill>
              </a:rPr>
              <a:t>Edge list</a:t>
            </a:r>
            <a:endParaRPr lang="en-SG" b="1" i="1" dirty="0">
              <a:solidFill>
                <a:srgbClr val="3333B2"/>
              </a:solidFill>
            </a:endParaRPr>
          </a:p>
        </p:txBody>
      </p:sp>
      <p:sp>
        <p:nvSpPr>
          <p:cNvPr id="15" name="TextBox 40">
            <a:extLst>
              <a:ext uri="{FF2B5EF4-FFF2-40B4-BE49-F238E27FC236}">
                <a16:creationId xmlns:a16="http://schemas.microsoft.com/office/drawing/2014/main" id="{CD56A902-3590-4F68-9BBF-799D6397C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5236" y="2466957"/>
            <a:ext cx="20954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33B2"/>
                </a:solidFill>
              </a:rPr>
              <a:t>Adjacency matrix</a:t>
            </a:r>
            <a:endParaRPr lang="en-SG" b="1" i="1" dirty="0">
              <a:solidFill>
                <a:srgbClr val="3333B2"/>
              </a:solidFill>
            </a:endParaRPr>
          </a:p>
        </p:txBody>
      </p:sp>
      <p:sp>
        <p:nvSpPr>
          <p:cNvPr id="16" name="TextBox 40">
            <a:extLst>
              <a:ext uri="{FF2B5EF4-FFF2-40B4-BE49-F238E27FC236}">
                <a16:creationId xmlns:a16="http://schemas.microsoft.com/office/drawing/2014/main" id="{D0295091-DBF7-44A2-9F38-D0C366733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01" y="443420"/>
            <a:ext cx="28777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33B2"/>
                </a:solidFill>
              </a:rPr>
              <a:t>Directed graph (digraph)</a:t>
            </a:r>
            <a:endParaRPr lang="en-SG" b="1" i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4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AI</a:t>
            </a:r>
            <a:r>
              <a:rPr lang="en-US" sz="4000" b="1" dirty="0">
                <a:sym typeface="Wingdings" panose="05000000000000000000" pitchFamily="2" charset="2"/>
              </a:rPr>
              <a:t> algorithms have considerably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evolved</a:t>
            </a:r>
            <a:r>
              <a:rPr lang="en-US" sz="4000" b="1" dirty="0">
                <a:sym typeface="Wingdings" panose="05000000000000000000" pitchFamily="2" charset="2"/>
              </a:rPr>
              <a:t> since the 1950s</a:t>
            </a:r>
            <a:endParaRPr lang="en-US" sz="4000" b="1" dirty="0">
              <a:solidFill>
                <a:srgbClr val="3333B2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93114867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1039</Words>
  <Application>Microsoft Office PowerPoint</Application>
  <PresentationFormat>On-screen Show (16:9)</PresentationFormat>
  <Paragraphs>188</Paragraphs>
  <Slides>27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Comic Sans MS</vt:lpstr>
      <vt:lpstr>Verdana</vt:lpstr>
      <vt:lpstr>Beamer</vt:lpstr>
      <vt:lpstr>Equation</vt:lpstr>
      <vt:lpstr>Artificial Intelligence  Tools &amp; principles       Pierre-Alexandre                                           Balland</vt:lpstr>
      <vt:lpstr>PowerPoint Presentation</vt:lpstr>
      <vt:lpstr>PowerPoint Presentation</vt:lpstr>
      <vt:lpstr>PowerPoint Presentation</vt:lpstr>
      <vt:lpstr>No AI without data</vt:lpstr>
      <vt:lpstr>Two types of data</vt:lpstr>
      <vt:lpstr>Physical world</vt:lpstr>
      <vt:lpstr>PowerPoint Presentation</vt:lpstr>
      <vt:lpstr>PowerPoint Presentation</vt:lpstr>
      <vt:lpstr>Simple algorithms</vt:lpstr>
      <vt:lpstr>AI expert systems</vt:lpstr>
      <vt:lpstr>Machine learning </vt:lpstr>
      <vt:lpstr>What makes ML special </vt:lpstr>
      <vt:lpstr>The limits of ML</vt:lpstr>
      <vt:lpstr>How do ML learn? </vt:lpstr>
      <vt:lpstr>Deep learning </vt:lpstr>
      <vt:lpstr>Deep learning </vt:lpstr>
      <vt:lpstr>Major limitations with DL</vt:lpstr>
      <vt:lpstr>PowerPoint Presentation</vt:lpstr>
      <vt:lpstr>PowerPoint Presentation</vt:lpstr>
      <vt:lpstr>What AI can predict </vt:lpstr>
      <vt:lpstr>1. Seeing the data matrix </vt:lpstr>
      <vt:lpstr>2. Multiply t(M) by M </vt:lpstr>
      <vt:lpstr>3. Normalization</vt:lpstr>
      <vt:lpstr>4. Network graph</vt:lpstr>
      <vt:lpstr>5. Recommendation list</vt:lpstr>
      <vt:lpstr>EU smart specialization ($120 billion 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2021-09-22T06:49:57Z</dcterms:modified>
</cp:coreProperties>
</file>